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85" r:id="rId3"/>
    <p:sldId id="297" r:id="rId4"/>
    <p:sldId id="287" r:id="rId5"/>
    <p:sldId id="289" r:id="rId6"/>
    <p:sldId id="290" r:id="rId7"/>
    <p:sldId id="291" r:id="rId8"/>
    <p:sldId id="293" r:id="rId9"/>
    <p:sldId id="294" r:id="rId10"/>
    <p:sldId id="295" r:id="rId11"/>
    <p:sldId id="298" r:id="rId12"/>
    <p:sldId id="296" r:id="rId13"/>
    <p:sldId id="29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8E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5820" autoAdjust="0"/>
  </p:normalViewPr>
  <p:slideViewPr>
    <p:cSldViewPr>
      <p:cViewPr varScale="1">
        <p:scale>
          <a:sx n="68" d="100"/>
          <a:sy n="68" d="100"/>
        </p:scale>
        <p:origin x="136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74E290-B368-43C4-A3C7-FD68E24F02FA}" type="datetimeFigureOut">
              <a:rPr lang="en-US" smtClean="0"/>
              <a:pPr/>
              <a:t>3/20/2019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E4C689-838A-4806-AE8B-6C06EBEFA952}" type="slidenum">
              <a:rPr lang="en-US" smtClean="0"/>
              <a:pPr/>
              <a:t>‹N›</a:t>
            </a:fld>
            <a:endParaRPr lang="en-US"/>
          </a:p>
        </p:txBody>
      </p:sp>
    </p:spTree>
    <p:extLst>
      <p:ext uri="{BB962C8B-B14F-4D97-AF65-F5344CB8AC3E}">
        <p14:creationId xmlns:p14="http://schemas.microsoft.com/office/powerpoint/2010/main" val="3975658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C6262FA-85D8-4146-8872-0F34634D5395}" type="datetime1">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823471-20C7-4F90-8629-070BCD8C0092}" type="datetime1">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6D2FD4-23A5-4368-8FB3-B717ADB597B8}" type="datetime1">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A6459F-FDD8-4CFD-941E-BACDE23A79AF}" type="datetime1">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238969-B54E-4424-AE3F-0EDD8EF42040}" type="datetime1">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DFD14C3-C7D2-4E66-B66C-9DF937646971}" type="datetime1">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1D0AC9-EE43-40CC-AC3A-2CDE3337044B}" type="datetime1">
              <a:rPr lang="en-US" smtClean="0"/>
              <a:pPr/>
              <a:t>3/20/2019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30B6BC-8B24-4677-B055-8210704DF987}" type="datetime1">
              <a:rPr lang="en-US" smtClean="0"/>
              <a:pPr/>
              <a:t>3/20/2019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DFE134-3D4B-43E7-A96B-4DD4B37331FF}" type="datetime1">
              <a:rPr lang="en-US" smtClean="0"/>
              <a:pPr/>
              <a:t>3/20/2019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32B685-5DC5-4E78-ADB4-0A1E4037C76E}" type="datetime1">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D6DF56-55CA-4389-93C2-A1452EC9DC6B}" type="datetime1">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F3955-F87A-4BE2-A11F-0FD65C90C809}" type="datetime1">
              <a:rPr lang="en-US" smtClean="0"/>
              <a:pPr/>
              <a:t>3/20/2019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gif"/></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www.123test.com/enterprising-personality-type/" TargetMode="External"/><Relationship Id="rId3" Type="http://schemas.openxmlformats.org/officeDocument/2006/relationships/image" Target="../media/image2.jpeg"/><Relationship Id="rId7" Type="http://schemas.openxmlformats.org/officeDocument/2006/relationships/hyperlink" Target="https://www.123test.com/social-personality-type/"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s://www.123test.com/artistic-personality-type/" TargetMode="External"/><Relationship Id="rId5" Type="http://schemas.openxmlformats.org/officeDocument/2006/relationships/hyperlink" Target="https://www.123test.com/realistic-personality-type/" TargetMode="External"/><Relationship Id="rId10" Type="http://schemas.openxmlformats.org/officeDocument/2006/relationships/image" Target="../media/image7.jpeg"/><Relationship Id="rId4" Type="http://schemas.openxmlformats.org/officeDocument/2006/relationships/hyperlink" Target="https://www.123test.com/investigative-personality-type/" TargetMode="External"/><Relationship Id="rId9" Type="http://schemas.openxmlformats.org/officeDocument/2006/relationships/hyperlink" Target="https://www.123test.com/conventional-personality-typ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4" name="Title 1"/>
          <p:cNvSpPr>
            <a:spLocks noGrp="1"/>
          </p:cNvSpPr>
          <p:nvPr>
            <p:ph type="ctrTitle"/>
          </p:nvPr>
        </p:nvSpPr>
        <p:spPr>
          <a:xfrm>
            <a:off x="621506" y="685800"/>
            <a:ext cx="7772400" cy="457200"/>
          </a:xfrm>
        </p:spPr>
        <p:txBody>
          <a:bodyPr>
            <a:normAutofit fontScale="90000"/>
          </a:bodyPr>
          <a:lstStyle/>
          <a:p>
            <a:r>
              <a:rPr lang="en-US" sz="1800" dirty="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5" name="Subtitle 2"/>
          <p:cNvSpPr>
            <a:spLocks noGrp="1"/>
          </p:cNvSpPr>
          <p:nvPr>
            <p:ph type="subTitle" idx="1"/>
          </p:nvPr>
        </p:nvSpPr>
        <p:spPr>
          <a:xfrm>
            <a:off x="1371600" y="1524000"/>
            <a:ext cx="6400800" cy="1143000"/>
          </a:xfrm>
        </p:spPr>
        <p:txBody>
          <a:bodyPr>
            <a:normAutofit fontScale="85000" lnSpcReduction="20000"/>
          </a:bodyPr>
          <a:lstStyle/>
          <a:p>
            <a:r>
              <a:rPr lang="en-GB"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How to improve quality of promotions of trainings (LLL courses) and students enrolment – EU experience</a:t>
            </a:r>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7" name="Straight Connector 6"/>
          <p:cNvCxnSpPr/>
          <p:nvPr/>
        </p:nvCxnSpPr>
        <p:spPr>
          <a:xfrm>
            <a:off x="0" y="12192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1800" dirty="0" err="1">
                <a:solidFill>
                  <a:srgbClr val="002060"/>
                </a:solidFill>
                <a:latin typeface="Book Antiqua" panose="02040602050305030304" pitchFamily="18" charset="0"/>
              </a:rPr>
              <a:t>University</a:t>
            </a:r>
            <a:r>
              <a:rPr lang="it-IT" sz="1800" dirty="0">
                <a:solidFill>
                  <a:srgbClr val="002060"/>
                </a:solidFill>
                <a:latin typeface="Book Antiqua" panose="02040602050305030304" pitchFamily="18" charset="0"/>
              </a:rPr>
              <a:t> </a:t>
            </a:r>
            <a:r>
              <a:rPr lang="it-IT" sz="1800" dirty="0" err="1">
                <a:solidFill>
                  <a:srgbClr val="002060"/>
                </a:solidFill>
                <a:latin typeface="Book Antiqua" panose="02040602050305030304" pitchFamily="18" charset="0"/>
              </a:rPr>
              <a:t>of</a:t>
            </a:r>
            <a:r>
              <a:rPr lang="it-IT" sz="1800" dirty="0">
                <a:solidFill>
                  <a:srgbClr val="002060"/>
                </a:solidFill>
                <a:latin typeface="Book Antiqua" panose="02040602050305030304" pitchFamily="18" charset="0"/>
              </a:rPr>
              <a:t> Messina, </a:t>
            </a:r>
            <a:r>
              <a:rPr lang="it-IT" sz="1800" dirty="0" err="1">
                <a:solidFill>
                  <a:srgbClr val="002060"/>
                </a:solidFill>
                <a:latin typeface="Book Antiqua" panose="02040602050305030304" pitchFamily="18" charset="0"/>
              </a:rPr>
              <a:t>Sicily</a:t>
            </a:r>
            <a:r>
              <a:rPr lang="it-IT" sz="1800" dirty="0">
                <a:solidFill>
                  <a:srgbClr val="002060"/>
                </a:solidFill>
                <a:latin typeface="Book Antiqua" panose="02040602050305030304" pitchFamily="18" charset="0"/>
              </a:rPr>
              <a:t> Italy </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AT" sz="1800" dirty="0" err="1">
                <a:solidFill>
                  <a:srgbClr val="002060"/>
                </a:solidFill>
                <a:latin typeface="Book Antiqua" panose="02040602050305030304" pitchFamily="18" charset="0"/>
              </a:rPr>
              <a:t>Fifth</a:t>
            </a:r>
            <a:r>
              <a:rPr lang="de-AT" sz="1800" dirty="0">
                <a:solidFill>
                  <a:srgbClr val="002060"/>
                </a:solidFill>
                <a:latin typeface="Book Antiqua" panose="02040602050305030304" pitchFamily="18" charset="0"/>
              </a:rPr>
              <a:t> Quality Assurance </a:t>
            </a:r>
            <a:r>
              <a:rPr lang="de-AT" sz="1800" dirty="0" err="1">
                <a:solidFill>
                  <a:srgbClr val="002060"/>
                </a:solidFill>
                <a:latin typeface="Book Antiqua" panose="02040602050305030304" pitchFamily="18" charset="0"/>
              </a:rPr>
              <a:t>Committee</a:t>
            </a:r>
            <a:r>
              <a:rPr lang="sr-Latn-BA" sz="1800" dirty="0">
                <a:solidFill>
                  <a:srgbClr val="002060"/>
                </a:solidFill>
                <a:latin typeface="Book Antiqua" panose="02040602050305030304" pitchFamily="18" charset="0"/>
              </a:rPr>
              <a:t> meeting/ </a:t>
            </a:r>
            <a:r>
              <a:rPr lang="de-AT" sz="1800" dirty="0">
                <a:solidFill>
                  <a:srgbClr val="002060"/>
                </a:solidFill>
                <a:latin typeface="Book Antiqua" panose="02040602050305030304" pitchFamily="18" charset="0"/>
              </a:rPr>
              <a:t>20</a:t>
            </a:r>
            <a:r>
              <a:rPr lang="en-GB" sz="1800" baseline="30000" dirty="0" err="1">
                <a:solidFill>
                  <a:srgbClr val="002060"/>
                </a:solidFill>
                <a:latin typeface="Book Antiqua" panose="02040602050305030304" pitchFamily="18" charset="0"/>
              </a:rPr>
              <a:t>th</a:t>
            </a:r>
            <a:r>
              <a:rPr lang="sr-Latn-BA" sz="1800" dirty="0">
                <a:solidFill>
                  <a:srgbClr val="002060"/>
                </a:solidFill>
                <a:latin typeface="Book Antiqua" panose="02040602050305030304" pitchFamily="18" charset="0"/>
              </a:rPr>
              <a:t> </a:t>
            </a:r>
            <a:r>
              <a:rPr lang="de-AT" sz="1800" dirty="0">
                <a:solidFill>
                  <a:srgbClr val="002060"/>
                </a:solidFill>
                <a:latin typeface="Book Antiqua" panose="02040602050305030304" pitchFamily="18" charset="0"/>
              </a:rPr>
              <a:t>March</a:t>
            </a:r>
            <a:r>
              <a:rPr lang="sr-Latn-BA" sz="1800" dirty="0">
                <a:solidFill>
                  <a:srgbClr val="002060"/>
                </a:solidFill>
                <a:latin typeface="Book Antiqua" panose="02040602050305030304" pitchFamily="18" charset="0"/>
              </a:rPr>
              <a:t> 201</a:t>
            </a:r>
            <a:r>
              <a:rPr lang="de-AT" sz="1800" dirty="0">
                <a:solidFill>
                  <a:srgbClr val="002060"/>
                </a:solidFill>
                <a:latin typeface="Book Antiqua" panose="02040602050305030304" pitchFamily="18" charset="0"/>
              </a:rPr>
              <a:t>9</a:t>
            </a:r>
            <a:endParaRPr lang="bs-Latn-BA" sz="1800" dirty="0">
              <a:solidFill>
                <a:srgbClr val="002060"/>
              </a:solidFill>
              <a:latin typeface="Book Antiqua" panose="02040602050305030304" pitchFamily="18" charset="0"/>
            </a:endParaRPr>
          </a:p>
        </p:txBody>
      </p:sp>
      <p:sp>
        <p:nvSpPr>
          <p:cNvPr id="10"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1"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dirty="0">
                <a:effectLst/>
                <a:latin typeface="Book Antiqua"/>
                <a:ea typeface="Calibri"/>
                <a:cs typeface="Times New Roman"/>
              </a:rPr>
              <a:t>5</a:t>
            </a:r>
            <a:r>
              <a:rPr lang="en-US" sz="1200" dirty="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reflects 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pic>
        <p:nvPicPr>
          <p:cNvPr id="8194" name="Picture 2" descr="Universita' degli Studi di Messina"/>
          <p:cNvPicPr>
            <a:picLocks noChangeAspect="1" noChangeArrowheads="1"/>
          </p:cNvPicPr>
          <p:nvPr/>
        </p:nvPicPr>
        <p:blipFill>
          <a:blip r:embed="rId4" cstate="print"/>
          <a:srcRect/>
          <a:stretch>
            <a:fillRect/>
          </a:stretch>
        </p:blipFill>
        <p:spPr bwMode="auto">
          <a:xfrm>
            <a:off x="155575" y="-427038"/>
            <a:ext cx="4381500" cy="895351"/>
          </a:xfrm>
          <a:prstGeom prst="rect">
            <a:avLst/>
          </a:prstGeom>
          <a:noFill/>
        </p:spPr>
      </p:pic>
      <p:sp>
        <p:nvSpPr>
          <p:cNvPr id="8196" name="AutoShape 4" descr="Risultati immagini per unime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8198" name="AutoShape 6" descr="Risultati immagini per unime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8199" name="Picture 7" descr="C:\Users\pc\Desktop\download.jpg"/>
          <p:cNvPicPr>
            <a:picLocks noChangeAspect="1" noChangeArrowheads="1"/>
          </p:cNvPicPr>
          <p:nvPr/>
        </p:nvPicPr>
        <p:blipFill>
          <a:blip r:embed="rId5" cstate="print"/>
          <a:srcRect/>
          <a:stretch>
            <a:fillRect/>
          </a:stretch>
        </p:blipFill>
        <p:spPr bwMode="auto">
          <a:xfrm>
            <a:off x="3810000" y="3581400"/>
            <a:ext cx="1376363" cy="1376363"/>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Inhaltsplatzhalter 2"/>
          <p:cNvSpPr txBox="1">
            <a:spLocks/>
          </p:cNvSpPr>
          <p:nvPr/>
        </p:nvSpPr>
        <p:spPr>
          <a:xfrm>
            <a:off x="609600" y="1600200"/>
            <a:ext cx="8229600" cy="502920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Segnaposto contenuto 10"/>
          <p:cNvSpPr>
            <a:spLocks noGrp="1"/>
          </p:cNvSpPr>
          <p:nvPr>
            <p:ph idx="1"/>
          </p:nvPr>
        </p:nvSpPr>
        <p:spPr>
          <a:xfrm>
            <a:off x="594361" y="2420888"/>
            <a:ext cx="8229600" cy="3689251"/>
          </a:xfrm>
        </p:spPr>
        <p:txBody>
          <a:bodyPr>
            <a:normAutofit/>
          </a:bodyPr>
          <a:lstStyle/>
          <a:p>
            <a:pPr algn="just"/>
            <a:r>
              <a:rPr lang="en-US" sz="2400" b="1" dirty="0"/>
              <a:t>Orientation summer school </a:t>
            </a:r>
            <a:r>
              <a:rPr lang="en-US" sz="2400" dirty="0"/>
              <a:t>held every year for future students who have the opportunity to know directly university locations, labs and academic units with the aim to learn about social and academic resources/programs, to receive academic suggestions, to meet new people and make connections, to have fun.</a:t>
            </a:r>
          </a:p>
          <a:p>
            <a:pPr marL="0" indent="0" algn="just">
              <a:buNone/>
            </a:pPr>
            <a:r>
              <a:rPr lang="en-US" sz="2400" b="1" dirty="0"/>
              <a:t>Courses aim at: </a:t>
            </a:r>
          </a:p>
          <a:p>
            <a:pPr marL="0" indent="0" algn="just">
              <a:buNone/>
            </a:pPr>
            <a:r>
              <a:rPr lang="en-US" sz="2400" dirty="0"/>
              <a:t>1. Guidance and strategies for </a:t>
            </a:r>
            <a:r>
              <a:rPr lang="en-US" sz="2400" b="1" dirty="0"/>
              <a:t>Learning methods;</a:t>
            </a:r>
            <a:endParaRPr lang="en-US" sz="2400" dirty="0"/>
          </a:p>
          <a:p>
            <a:pPr marL="0" indent="0" algn="just">
              <a:buNone/>
            </a:pPr>
            <a:r>
              <a:rPr lang="en-US" sz="2400" dirty="0"/>
              <a:t>2.Strengthening of </a:t>
            </a:r>
            <a:r>
              <a:rPr lang="en-US" sz="2400" b="1" dirty="0"/>
              <a:t>Scientific and Linguistic skills.</a:t>
            </a:r>
            <a:endParaRPr lang="en-US" sz="2400" dirty="0"/>
          </a:p>
        </p:txBody>
      </p:sp>
      <p:pic>
        <p:nvPicPr>
          <p:cNvPr id="10" name="Picture 2"/>
          <p:cNvPicPr>
            <a:picLocks noChangeAspect="1" noChangeArrowheads="1"/>
          </p:cNvPicPr>
          <p:nvPr/>
        </p:nvPicPr>
        <p:blipFill>
          <a:blip r:embed="rId4" cstate="print"/>
          <a:srcRect/>
          <a:stretch>
            <a:fillRect/>
          </a:stretch>
        </p:blipFill>
        <p:spPr bwMode="auto">
          <a:xfrm>
            <a:off x="3429001" y="824132"/>
            <a:ext cx="1676400" cy="1372750"/>
          </a:xfrm>
          <a:prstGeom prst="rect">
            <a:avLst/>
          </a:prstGeom>
          <a:noFill/>
          <a:ln w="9525">
            <a:noFill/>
            <a:miter lim="800000"/>
            <a:headEnd/>
            <a:tailEnd/>
          </a:ln>
          <a:effectLst/>
        </p:spPr>
      </p:pic>
    </p:spTree>
    <p:extLst>
      <p:ext uri="{BB962C8B-B14F-4D97-AF65-F5344CB8AC3E}">
        <p14:creationId xmlns:p14="http://schemas.microsoft.com/office/powerpoint/2010/main" val="171161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Inhaltsplatzhalter 2"/>
          <p:cNvSpPr txBox="1">
            <a:spLocks/>
          </p:cNvSpPr>
          <p:nvPr/>
        </p:nvSpPr>
        <p:spPr>
          <a:xfrm>
            <a:off x="609600" y="1600200"/>
            <a:ext cx="8229600" cy="502920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p:txBody>
      </p:sp>
      <p:sp>
        <p:nvSpPr>
          <p:cNvPr id="2" name="Title 1"/>
          <p:cNvSpPr>
            <a:spLocks noGrp="1"/>
          </p:cNvSpPr>
          <p:nvPr>
            <p:ph type="title"/>
          </p:nvPr>
        </p:nvSpPr>
        <p:spPr>
          <a:xfrm>
            <a:off x="228600" y="1066800"/>
            <a:ext cx="8686800" cy="427038"/>
          </a:xfrm>
        </p:spPr>
        <p:txBody>
          <a:bodyPr>
            <a:noAutofit/>
          </a:bodyPr>
          <a:lstStyle/>
          <a:p>
            <a:r>
              <a:rPr lang="it-IT" sz="2800" b="1" dirty="0">
                <a:solidFill>
                  <a:schemeClr val="tx2">
                    <a:lumMod val="60000"/>
                    <a:lumOff val="40000"/>
                  </a:schemeClr>
                </a:solidFill>
              </a:rPr>
              <a:t> </a:t>
            </a:r>
            <a:r>
              <a:rPr lang="it-IT" sz="2800" b="1" dirty="0" smtClean="0">
                <a:solidFill>
                  <a:schemeClr val="tx2">
                    <a:lumMod val="60000"/>
                    <a:lumOff val="40000"/>
                  </a:schemeClr>
                </a:solidFill>
              </a:rPr>
              <a:t>Placement and Career </a:t>
            </a:r>
            <a:r>
              <a:rPr lang="it-IT" sz="2800" b="1" dirty="0" err="1" smtClean="0">
                <a:solidFill>
                  <a:schemeClr val="tx2">
                    <a:lumMod val="60000"/>
                    <a:lumOff val="40000"/>
                  </a:schemeClr>
                </a:solidFill>
              </a:rPr>
              <a:t>Services</a:t>
            </a:r>
            <a:endParaRPr lang="en-GB" sz="2800" b="1" dirty="0">
              <a:solidFill>
                <a:schemeClr val="tx2">
                  <a:lumMod val="60000"/>
                  <a:lumOff val="40000"/>
                </a:schemeClr>
              </a:solidFill>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Segnaposto contenuto 10"/>
          <p:cNvSpPr>
            <a:spLocks noGrp="1"/>
          </p:cNvSpPr>
          <p:nvPr>
            <p:ph idx="1"/>
          </p:nvPr>
        </p:nvSpPr>
        <p:spPr/>
        <p:txBody>
          <a:bodyPr>
            <a:normAutofit/>
          </a:bodyPr>
          <a:lstStyle/>
          <a:p>
            <a:pPr marL="0" indent="0" algn="just">
              <a:buNone/>
            </a:pPr>
            <a:r>
              <a:rPr lang="en-US" sz="2400" i="1" dirty="0" smtClean="0"/>
              <a:t>Supporting enterprises in finding “the right person at the right place”.</a:t>
            </a:r>
          </a:p>
          <a:p>
            <a:pPr marL="0" indent="0" algn="just">
              <a:buNone/>
            </a:pPr>
            <a:r>
              <a:rPr lang="en-US" sz="2800" b="1" dirty="0" smtClean="0"/>
              <a:t>Matching demand/offer of </a:t>
            </a:r>
            <a:r>
              <a:rPr lang="en-US" sz="2800" b="1" dirty="0" err="1" smtClean="0"/>
              <a:t>labour</a:t>
            </a:r>
            <a:r>
              <a:rPr lang="en-US" sz="2800" b="1" dirty="0" smtClean="0"/>
              <a:t> market</a:t>
            </a:r>
            <a:r>
              <a:rPr lang="en-US" sz="2800" dirty="0" smtClean="0"/>
              <a:t>:</a:t>
            </a:r>
          </a:p>
          <a:p>
            <a:pPr marL="0" indent="0" algn="just">
              <a:lnSpc>
                <a:spcPct val="100000"/>
              </a:lnSpc>
              <a:buNone/>
            </a:pPr>
            <a:r>
              <a:rPr lang="en-US" sz="2800" dirty="0" smtClean="0"/>
              <a:t>We manage CV and we organize Business presentation where graduates meet enterprises;</a:t>
            </a:r>
          </a:p>
          <a:p>
            <a:pPr marL="0" indent="0" algn="just">
              <a:lnSpc>
                <a:spcPct val="100000"/>
              </a:lnSpc>
              <a:buNone/>
            </a:pPr>
            <a:r>
              <a:rPr lang="en-US" sz="2800" b="1" dirty="0" smtClean="0"/>
              <a:t>Promoting Employability</a:t>
            </a:r>
            <a:r>
              <a:rPr lang="en-US" sz="2800" dirty="0" smtClean="0"/>
              <a:t>:</a:t>
            </a:r>
          </a:p>
          <a:p>
            <a:pPr marL="0" indent="0" algn="just">
              <a:lnSpc>
                <a:spcPct val="100000"/>
              </a:lnSpc>
              <a:buNone/>
            </a:pPr>
            <a:r>
              <a:rPr lang="en-US" sz="2800" dirty="0" smtClean="0"/>
              <a:t>We promotes internships in Italy and abroad and </a:t>
            </a:r>
            <a:r>
              <a:rPr lang="en-US" sz="2800" b="1" dirty="0" smtClean="0"/>
              <a:t>apprenticeship</a:t>
            </a:r>
            <a:r>
              <a:rPr lang="en-US" sz="2800" dirty="0" smtClean="0"/>
              <a:t> contracts (more than 70 only in 2015-2018).</a:t>
            </a:r>
          </a:p>
        </p:txBody>
      </p:sp>
    </p:spTree>
    <p:extLst>
      <p:ext uri="{BB962C8B-B14F-4D97-AF65-F5344CB8AC3E}">
        <p14:creationId xmlns:p14="http://schemas.microsoft.com/office/powerpoint/2010/main" val="171161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Inhaltsplatzhalter 2"/>
          <p:cNvSpPr txBox="1">
            <a:spLocks/>
          </p:cNvSpPr>
          <p:nvPr/>
        </p:nvSpPr>
        <p:spPr>
          <a:xfrm>
            <a:off x="609600" y="1600200"/>
            <a:ext cx="8229600" cy="502920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p:txBody>
      </p:sp>
      <p:sp>
        <p:nvSpPr>
          <p:cNvPr id="2" name="Title 1"/>
          <p:cNvSpPr>
            <a:spLocks noGrp="1"/>
          </p:cNvSpPr>
          <p:nvPr>
            <p:ph type="title"/>
          </p:nvPr>
        </p:nvSpPr>
        <p:spPr>
          <a:xfrm>
            <a:off x="228600" y="1066800"/>
            <a:ext cx="8686800" cy="427038"/>
          </a:xfrm>
        </p:spPr>
        <p:txBody>
          <a:bodyPr>
            <a:noAutofit/>
          </a:bodyPr>
          <a:lstStyle/>
          <a:p>
            <a:r>
              <a:rPr lang="it-IT" sz="2800" b="1" dirty="0">
                <a:solidFill>
                  <a:schemeClr val="tx2">
                    <a:lumMod val="60000"/>
                    <a:lumOff val="40000"/>
                  </a:schemeClr>
                </a:solidFill>
              </a:rPr>
              <a:t> </a:t>
            </a:r>
            <a:r>
              <a:rPr lang="it-IT" sz="2800" b="1" dirty="0" err="1">
                <a:solidFill>
                  <a:schemeClr val="tx2">
                    <a:lumMod val="60000"/>
                    <a:lumOff val="40000"/>
                  </a:schemeClr>
                </a:solidFill>
              </a:rPr>
              <a:t>Partnerships</a:t>
            </a:r>
            <a:endParaRPr lang="en-GB" sz="2800" b="1" dirty="0">
              <a:solidFill>
                <a:schemeClr val="tx2">
                  <a:lumMod val="60000"/>
                  <a:lumOff val="40000"/>
                </a:schemeClr>
              </a:solidFill>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Segnaposto contenuto 10"/>
          <p:cNvSpPr>
            <a:spLocks noGrp="1"/>
          </p:cNvSpPr>
          <p:nvPr>
            <p:ph idx="1"/>
          </p:nvPr>
        </p:nvSpPr>
        <p:spPr/>
        <p:txBody>
          <a:bodyPr>
            <a:normAutofit/>
          </a:bodyPr>
          <a:lstStyle/>
          <a:p>
            <a:pPr algn="just">
              <a:lnSpc>
                <a:spcPct val="100000"/>
              </a:lnSpc>
            </a:pPr>
            <a:endParaRPr lang="en-US" sz="2800" dirty="0"/>
          </a:p>
          <a:p>
            <a:pPr algn="just">
              <a:lnSpc>
                <a:spcPct val="100000"/>
              </a:lnSpc>
            </a:pPr>
            <a:r>
              <a:rPr lang="en-US" sz="2800" dirty="0"/>
              <a:t>The COP has subscribed more than  </a:t>
            </a:r>
            <a:r>
              <a:rPr lang="en-US" sz="2800" b="1" dirty="0"/>
              <a:t>800 framework agreements with private and public companies  </a:t>
            </a:r>
            <a:r>
              <a:rPr lang="en-US" sz="2800" dirty="0"/>
              <a:t>for enrolled students to make internships in Italy and abroad; </a:t>
            </a:r>
          </a:p>
          <a:p>
            <a:pPr algn="just">
              <a:lnSpc>
                <a:spcPct val="100000"/>
              </a:lnSpc>
            </a:pPr>
            <a:r>
              <a:rPr lang="en-US" sz="2800" dirty="0"/>
              <a:t>Specific agreements with companies and Public Bodies are subscribed  for graduates to ease their access to the </a:t>
            </a:r>
            <a:r>
              <a:rPr lang="en-US" sz="2800" dirty="0" err="1"/>
              <a:t>labour</a:t>
            </a:r>
            <a:r>
              <a:rPr lang="en-US" sz="2800" dirty="0"/>
              <a:t> market</a:t>
            </a:r>
          </a:p>
        </p:txBody>
      </p:sp>
    </p:spTree>
    <p:extLst>
      <p:ext uri="{BB962C8B-B14F-4D97-AF65-F5344CB8AC3E}">
        <p14:creationId xmlns:p14="http://schemas.microsoft.com/office/powerpoint/2010/main" val="171161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Inhaltsplatzhalter 2"/>
          <p:cNvSpPr txBox="1">
            <a:spLocks/>
          </p:cNvSpPr>
          <p:nvPr/>
        </p:nvSpPr>
        <p:spPr>
          <a:xfrm>
            <a:off x="609600" y="1600200"/>
            <a:ext cx="8229600" cy="502920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13</a:t>
            </a:fld>
            <a:endParaRPr lang="en-US"/>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pic>
        <p:nvPicPr>
          <p:cNvPr id="15" name="Picture 2" descr="Ragazza, Crocevia, Scelta, Modo, Direzione, Femminile"/>
          <p:cNvPicPr>
            <a:picLocks noGrp="1" noChangeAspect="1" noChangeArrowheads="1"/>
          </p:cNvPicPr>
          <p:nvPr>
            <p:ph idx="1"/>
          </p:nvPr>
        </p:nvPicPr>
        <p:blipFill>
          <a:blip r:embed="rId4" cstate="print"/>
          <a:srcRect/>
          <a:stretch>
            <a:fillRect/>
          </a:stretch>
        </p:blipFill>
        <p:spPr bwMode="auto">
          <a:xfrm>
            <a:off x="533400" y="1752600"/>
            <a:ext cx="8379468" cy="336296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71161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686800" cy="427038"/>
          </a:xfrm>
        </p:spPr>
        <p:txBody>
          <a:bodyPr>
            <a:noAutofit/>
          </a:bodyPr>
          <a:lstStyle/>
          <a:p>
            <a:r>
              <a:rPr lang="en-GB" sz="2800" b="1" dirty="0">
                <a:solidFill>
                  <a:schemeClr val="tx2">
                    <a:lumMod val="60000"/>
                    <a:lumOff val="40000"/>
                  </a:schemeClr>
                </a:solidFill>
              </a:rPr>
              <a:t>C.O.P. CENTRO ORIENTAMENTO E PLACEMENT SERVICES </a:t>
            </a: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0" name="Inhaltsplatzhalter 2"/>
          <p:cNvSpPr>
            <a:spLocks noGrp="1"/>
          </p:cNvSpPr>
          <p:nvPr>
            <p:ph idx="1"/>
          </p:nvPr>
        </p:nvSpPr>
        <p:spPr>
          <a:xfrm>
            <a:off x="457200" y="1828801"/>
            <a:ext cx="8229600" cy="4648200"/>
          </a:xfrm>
        </p:spPr>
        <p:txBody>
          <a:bodyPr>
            <a:normAutofit/>
          </a:bodyPr>
          <a:lstStyle/>
          <a:p>
            <a:pPr marL="0" indent="0" algn="just">
              <a:buNone/>
            </a:pPr>
            <a:r>
              <a:rPr lang="en-US" sz="2000" dirty="0"/>
              <a:t>The Center helps students to choose university courses, supports them during their university career, and facilitates their entrance into the labor market. </a:t>
            </a:r>
          </a:p>
          <a:p>
            <a:pPr algn="just">
              <a:buNone/>
            </a:pPr>
            <a:r>
              <a:rPr lang="en-US" sz="2000" dirty="0"/>
              <a:t>The services offered by the C.O.P. are organized into </a:t>
            </a:r>
            <a:r>
              <a:rPr lang="en-US" sz="2000" dirty="0" smtClean="0"/>
              <a:t>the fields listed below: </a:t>
            </a:r>
            <a:endParaRPr lang="en-US" sz="2000" dirty="0"/>
          </a:p>
          <a:p>
            <a:pPr algn="just"/>
            <a:r>
              <a:rPr lang="en-US" sz="2000" dirty="0" smtClean="0"/>
              <a:t>Guidance for </a:t>
            </a:r>
            <a:r>
              <a:rPr lang="en-US" sz="2000" dirty="0"/>
              <a:t>future </a:t>
            </a:r>
            <a:r>
              <a:rPr lang="en-US" sz="2000" dirty="0" smtClean="0"/>
              <a:t>students;</a:t>
            </a:r>
          </a:p>
          <a:p>
            <a:pPr algn="just"/>
            <a:r>
              <a:rPr lang="en-US" sz="2000" dirty="0" smtClean="0"/>
              <a:t>Guidance for </a:t>
            </a:r>
            <a:r>
              <a:rPr lang="en-US" sz="2000" dirty="0"/>
              <a:t>enrolled </a:t>
            </a:r>
            <a:r>
              <a:rPr lang="en-US" sz="2000" dirty="0" smtClean="0"/>
              <a:t>students and mentoring </a:t>
            </a:r>
            <a:r>
              <a:rPr lang="en-US" sz="2000" dirty="0" err="1" smtClean="0"/>
              <a:t>programmes</a:t>
            </a:r>
            <a:r>
              <a:rPr lang="en-US" sz="2000" dirty="0" smtClean="0"/>
              <a:t>;</a:t>
            </a:r>
            <a:endParaRPr lang="en-US" sz="2000" dirty="0"/>
          </a:p>
          <a:p>
            <a:pPr algn="just">
              <a:spcBef>
                <a:spcPts val="0"/>
              </a:spcBef>
            </a:pPr>
            <a:r>
              <a:rPr lang="en-US" sz="2000" dirty="0" smtClean="0"/>
              <a:t>Guidance  </a:t>
            </a:r>
            <a:r>
              <a:rPr lang="en-US" sz="2000" dirty="0"/>
              <a:t>for graduated </a:t>
            </a:r>
            <a:r>
              <a:rPr lang="en-US" sz="2000" dirty="0" smtClean="0"/>
              <a:t>students &amp; Career Services;</a:t>
            </a:r>
          </a:p>
          <a:p>
            <a:pPr algn="just">
              <a:spcBef>
                <a:spcPts val="0"/>
              </a:spcBef>
            </a:pPr>
            <a:r>
              <a:rPr lang="en-US" sz="2000" dirty="0" smtClean="0"/>
              <a:t>Networking and Agreements with Public and Private Companies;</a:t>
            </a:r>
          </a:p>
          <a:p>
            <a:pPr algn="just">
              <a:spcBef>
                <a:spcPts val="0"/>
              </a:spcBef>
            </a:pPr>
            <a:r>
              <a:rPr lang="en-US" sz="2000" dirty="0" smtClean="0"/>
              <a:t>Platform “</a:t>
            </a:r>
            <a:r>
              <a:rPr lang="en-US" sz="2000" dirty="0" err="1" smtClean="0"/>
              <a:t>Almalaurea</a:t>
            </a:r>
            <a:r>
              <a:rPr lang="en-US" sz="2000" dirty="0" smtClean="0"/>
              <a:t>”, services for increasing employment for graduates.</a:t>
            </a:r>
            <a:endParaRPr lang="en-US" sz="2000" dirty="0"/>
          </a:p>
          <a:p>
            <a:pPr algn="just">
              <a:spcBef>
                <a:spcPts val="0"/>
              </a:spcBef>
              <a:buNone/>
            </a:pPr>
            <a:r>
              <a:rPr lang="en-US" sz="2000" dirty="0"/>
              <a:t> 	</a:t>
            </a:r>
          </a:p>
          <a:p>
            <a:pPr algn="just">
              <a:spcBef>
                <a:spcPts val="0"/>
              </a:spcBef>
              <a:buNone/>
            </a:pPr>
            <a:endParaRPr lang="en-US" sz="2000" i="1" dirty="0">
              <a:solidFill>
                <a:schemeClr val="tx2">
                  <a:lumMod val="60000"/>
                  <a:lumOff val="40000"/>
                </a:schemeClr>
              </a:solidFill>
              <a:latin typeface="+mj-lt"/>
              <a:ea typeface="+mj-ea"/>
              <a:cs typeface="+mj-cs"/>
            </a:endParaRPr>
          </a:p>
          <a:p>
            <a:pPr algn="just">
              <a:spcBef>
                <a:spcPts val="0"/>
              </a:spcBef>
              <a:buNone/>
            </a:pPr>
            <a:endParaRPr lang="en-US" sz="2000" i="1" dirty="0">
              <a:solidFill>
                <a:schemeClr val="tx2">
                  <a:lumMod val="60000"/>
                  <a:lumOff val="40000"/>
                </a:schemeClr>
              </a:solidFill>
              <a:latin typeface="+mj-lt"/>
              <a:ea typeface="+mj-ea"/>
              <a:cs typeface="+mj-cs"/>
            </a:endParaRPr>
          </a:p>
        </p:txBody>
      </p:sp>
      <p:pic>
        <p:nvPicPr>
          <p:cNvPr id="17" name="Picture 2" descr="Internship &amp; Job Placement 2018"/>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786182" y="4643446"/>
            <a:ext cx="1770423" cy="1578651"/>
          </a:xfrm>
          <a:prstGeom prst="rect">
            <a:avLst/>
          </a:prstGeom>
          <a:noFill/>
        </p:spPr>
      </p:pic>
    </p:spTree>
    <p:extLst>
      <p:ext uri="{BB962C8B-B14F-4D97-AF65-F5344CB8AC3E}">
        <p14:creationId xmlns:p14="http://schemas.microsoft.com/office/powerpoint/2010/main" val="218083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686800" cy="427038"/>
          </a:xfrm>
        </p:spPr>
        <p:txBody>
          <a:bodyPr>
            <a:noAutofit/>
          </a:bodyPr>
          <a:lstStyle/>
          <a:p>
            <a:pPr lvl="0"/>
            <a:r>
              <a:rPr lang="en-US" sz="2800" b="1" dirty="0">
                <a:solidFill>
                  <a:schemeClr val="tx2">
                    <a:lumMod val="60000"/>
                    <a:lumOff val="40000"/>
                  </a:schemeClr>
                </a:solidFill>
              </a:rPr>
              <a:t>Choosing means to consciously build one's way </a:t>
            </a:r>
            <a:r>
              <a:rPr lang="it-IT" sz="2800" b="1" dirty="0">
                <a:solidFill>
                  <a:schemeClr val="accent2">
                    <a:lumMod val="75000"/>
                  </a:schemeClr>
                </a:solidFill>
              </a:rPr>
              <a:t/>
            </a:r>
            <a:br>
              <a:rPr lang="it-IT" sz="2800" b="1" dirty="0">
                <a:solidFill>
                  <a:schemeClr val="accent2">
                    <a:lumMod val="75000"/>
                  </a:schemeClr>
                </a:solidFill>
              </a:rPr>
            </a:br>
            <a:endParaRPr lang="en-GB" sz="2800" b="1" dirty="0">
              <a:solidFill>
                <a:schemeClr val="tx2">
                  <a:lumMod val="60000"/>
                  <a:lumOff val="40000"/>
                </a:schemeClr>
              </a:solidFill>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pic>
        <p:nvPicPr>
          <p:cNvPr id="14" name="Segnaposto contenuto 14"/>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381000" y="1600200"/>
            <a:ext cx="8153400" cy="45259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8083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02310"/>
            <a:ext cx="8686800" cy="842514"/>
          </a:xfrm>
        </p:spPr>
        <p:txBody>
          <a:bodyPr>
            <a:noAutofit/>
          </a:bodyPr>
          <a:lstStyle/>
          <a:p>
            <a:r>
              <a:rPr lang="en-US" sz="2800" b="1" dirty="0">
                <a:solidFill>
                  <a:schemeClr val="tx2">
                    <a:lumMod val="60000"/>
                    <a:lumOff val="40000"/>
                  </a:schemeClr>
                </a:solidFill>
              </a:rPr>
              <a:t>Orientation for future students and for enrolled students</a:t>
            </a:r>
            <a:r>
              <a:rPr lang="it-IT" sz="2800" b="1" dirty="0">
                <a:solidFill>
                  <a:schemeClr val="tx2">
                    <a:lumMod val="60000"/>
                    <a:lumOff val="40000"/>
                  </a:schemeClr>
                </a:solidFill>
              </a:rPr>
              <a:t>: </a:t>
            </a:r>
            <a:r>
              <a:rPr lang="it-IT" sz="2800" b="1" dirty="0" err="1">
                <a:solidFill>
                  <a:schemeClr val="tx2">
                    <a:lumMod val="60000"/>
                    <a:lumOff val="40000"/>
                  </a:schemeClr>
                </a:solidFill>
              </a:rPr>
              <a:t>what</a:t>
            </a:r>
            <a:r>
              <a:rPr lang="it-IT" sz="2800" b="1" dirty="0">
                <a:solidFill>
                  <a:schemeClr val="tx2">
                    <a:lumMod val="60000"/>
                    <a:lumOff val="40000"/>
                  </a:schemeClr>
                </a:solidFill>
              </a:rPr>
              <a:t> </a:t>
            </a:r>
            <a:r>
              <a:rPr lang="it-IT" sz="2800" b="1" dirty="0" err="1">
                <a:solidFill>
                  <a:schemeClr val="tx2">
                    <a:lumMod val="60000"/>
                    <a:lumOff val="40000"/>
                  </a:schemeClr>
                </a:solidFill>
              </a:rPr>
              <a:t>we</a:t>
            </a:r>
            <a:r>
              <a:rPr lang="it-IT" sz="2800" b="1" dirty="0">
                <a:solidFill>
                  <a:schemeClr val="tx2">
                    <a:lumMod val="60000"/>
                    <a:lumOff val="40000"/>
                  </a:schemeClr>
                </a:solidFill>
              </a:rPr>
              <a:t> do </a:t>
            </a:r>
            <a:r>
              <a:rPr lang="it-IT" sz="2800" b="1" dirty="0" err="1">
                <a:solidFill>
                  <a:schemeClr val="tx2">
                    <a:lumMod val="60000"/>
                    <a:lumOff val="40000"/>
                  </a:schemeClr>
                </a:solidFill>
              </a:rPr>
              <a:t>for</a:t>
            </a:r>
            <a:r>
              <a:rPr lang="it-IT" sz="2800" b="1" dirty="0">
                <a:solidFill>
                  <a:schemeClr val="tx2">
                    <a:lumMod val="60000"/>
                    <a:lumOff val="40000"/>
                  </a:schemeClr>
                </a:solidFill>
              </a:rPr>
              <a:t> </a:t>
            </a:r>
            <a:r>
              <a:rPr lang="it-IT" sz="2800" b="1" dirty="0" err="1">
                <a:solidFill>
                  <a:schemeClr val="tx2">
                    <a:lumMod val="60000"/>
                    <a:lumOff val="40000"/>
                  </a:schemeClr>
                </a:solidFill>
              </a:rPr>
              <a:t>our</a:t>
            </a:r>
            <a:r>
              <a:rPr lang="it-IT" sz="2800" b="1" dirty="0">
                <a:solidFill>
                  <a:schemeClr val="tx2">
                    <a:lumMod val="60000"/>
                    <a:lumOff val="40000"/>
                  </a:schemeClr>
                </a:solidFill>
              </a:rPr>
              <a:t> </a:t>
            </a:r>
            <a:r>
              <a:rPr lang="it-IT" sz="2800" b="1" dirty="0" err="1">
                <a:solidFill>
                  <a:schemeClr val="tx2">
                    <a:lumMod val="60000"/>
                    <a:lumOff val="40000"/>
                  </a:schemeClr>
                </a:solidFill>
              </a:rPr>
              <a:t>students</a:t>
            </a:r>
            <a:r>
              <a:rPr lang="it-IT" sz="2800" b="1" dirty="0">
                <a:solidFill>
                  <a:schemeClr val="tx2">
                    <a:lumMod val="60000"/>
                    <a:lumOff val="40000"/>
                  </a:schemeClr>
                </a:solidFill>
              </a:rPr>
              <a:t>?</a:t>
            </a:r>
            <a:endParaRPr lang="en-GB" sz="2800" b="1" dirty="0">
              <a:solidFill>
                <a:schemeClr val="tx2">
                  <a:lumMod val="60000"/>
                  <a:lumOff val="40000"/>
                </a:schemeClr>
              </a:solidFill>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0" name="Inhaltsplatzhalter 2"/>
          <p:cNvSpPr>
            <a:spLocks noGrp="1"/>
          </p:cNvSpPr>
          <p:nvPr>
            <p:ph idx="1"/>
          </p:nvPr>
        </p:nvSpPr>
        <p:spPr>
          <a:xfrm>
            <a:off x="457200" y="2071240"/>
            <a:ext cx="8229600" cy="1904999"/>
          </a:xfrm>
        </p:spPr>
        <p:txBody>
          <a:bodyPr>
            <a:normAutofit/>
          </a:bodyPr>
          <a:lstStyle/>
          <a:p>
            <a:pPr marL="514350" indent="-514350" algn="just">
              <a:buNone/>
            </a:pPr>
            <a:r>
              <a:rPr lang="fr-FR" sz="2000" dirty="0" err="1"/>
              <a:t>We</a:t>
            </a:r>
            <a:r>
              <a:rPr lang="fr-FR" sz="2000" dirty="0"/>
              <a:t> help future </a:t>
            </a:r>
            <a:r>
              <a:rPr lang="fr-FR" sz="2000" dirty="0" err="1"/>
              <a:t>students</a:t>
            </a:r>
            <a:r>
              <a:rPr lang="fr-FR" sz="2000" dirty="0"/>
              <a:t> to </a:t>
            </a:r>
            <a:r>
              <a:rPr lang="fr-FR" sz="2000" dirty="0" err="1"/>
              <a:t>choose</a:t>
            </a:r>
            <a:r>
              <a:rPr lang="fr-FR" sz="2000" dirty="0"/>
              <a:t> </a:t>
            </a:r>
            <a:r>
              <a:rPr lang="fr-FR" sz="2000" dirty="0" err="1"/>
              <a:t>their</a:t>
            </a:r>
            <a:r>
              <a:rPr lang="fr-FR" sz="2000" dirty="0"/>
              <a:t> course of </a:t>
            </a:r>
            <a:r>
              <a:rPr lang="fr-FR" sz="2000" dirty="0" err="1"/>
              <a:t>study</a:t>
            </a:r>
            <a:r>
              <a:rPr lang="fr-FR" sz="2000" dirty="0"/>
              <a:t>:</a:t>
            </a:r>
          </a:p>
          <a:p>
            <a:pPr marL="514350" indent="-514350" algn="just">
              <a:buAutoNum type="arabicPeriod"/>
            </a:pPr>
            <a:r>
              <a:rPr lang="fr-FR" sz="2000" b="1" dirty="0"/>
              <a:t>Information </a:t>
            </a:r>
            <a:r>
              <a:rPr lang="fr-FR" sz="2000" dirty="0"/>
              <a:t>about </a:t>
            </a:r>
            <a:r>
              <a:rPr lang="fr-FR" sz="2000" dirty="0" err="1"/>
              <a:t>university</a:t>
            </a:r>
            <a:r>
              <a:rPr lang="fr-FR" sz="2000" dirty="0"/>
              <a:t> courses;</a:t>
            </a:r>
          </a:p>
          <a:p>
            <a:pPr marL="514350" indent="-514350" algn="just">
              <a:buAutoNum type="arabicPeriod"/>
            </a:pPr>
            <a:r>
              <a:rPr lang="fr-FR" sz="2000" b="1" dirty="0" err="1"/>
              <a:t>Individual</a:t>
            </a:r>
            <a:r>
              <a:rPr lang="fr-FR" sz="2000" b="1" dirty="0"/>
              <a:t> interviews</a:t>
            </a:r>
            <a:r>
              <a:rPr lang="fr-FR" sz="2000" dirty="0"/>
              <a:t> and </a:t>
            </a:r>
            <a:r>
              <a:rPr lang="fr-FR" sz="2000" dirty="0" err="1"/>
              <a:t>specific</a:t>
            </a:r>
            <a:r>
              <a:rPr lang="fr-FR" sz="2000" dirty="0"/>
              <a:t> </a:t>
            </a:r>
            <a:r>
              <a:rPr lang="fr-FR" sz="2000" b="1" dirty="0"/>
              <a:t>guidance tests</a:t>
            </a:r>
            <a:r>
              <a:rPr lang="fr-FR" sz="2000" dirty="0"/>
              <a:t>;</a:t>
            </a:r>
          </a:p>
          <a:p>
            <a:pPr marL="514350" indent="-514350" algn="just">
              <a:buFont typeface="+mj-lt"/>
              <a:buAutoNum type="arabicPeriod"/>
            </a:pPr>
            <a:r>
              <a:rPr lang="fr-FR" sz="2000" dirty="0"/>
              <a:t>Participation to </a:t>
            </a:r>
            <a:r>
              <a:rPr lang="fr-FR" sz="2000" dirty="0" err="1"/>
              <a:t>most</a:t>
            </a:r>
            <a:r>
              <a:rPr lang="fr-FR" sz="2000" dirty="0"/>
              <a:t> relevant </a:t>
            </a:r>
            <a:r>
              <a:rPr lang="fr-FR" sz="2000" b="1" dirty="0" err="1"/>
              <a:t>career</a:t>
            </a:r>
            <a:r>
              <a:rPr lang="fr-FR" sz="2000" b="1" dirty="0"/>
              <a:t> guidance </a:t>
            </a:r>
            <a:r>
              <a:rPr lang="fr-FR" sz="2000" b="1" dirty="0" err="1"/>
              <a:t>fairs</a:t>
            </a:r>
            <a:r>
              <a:rPr lang="fr-FR" sz="2000" b="1" dirty="0"/>
              <a:t> </a:t>
            </a:r>
            <a:r>
              <a:rPr lang="fr-FR" sz="2000" dirty="0"/>
              <a:t>and </a:t>
            </a:r>
            <a:r>
              <a:rPr lang="fr-FR" sz="2000" b="1" dirty="0" err="1"/>
              <a:t>networking</a:t>
            </a:r>
            <a:r>
              <a:rPr lang="fr-FR" sz="2000" b="1" dirty="0"/>
              <a:t> </a:t>
            </a:r>
            <a:r>
              <a:rPr lang="fr-FR" sz="2000" b="1" dirty="0" err="1"/>
              <a:t>events</a:t>
            </a:r>
            <a:r>
              <a:rPr lang="fr-FR" sz="2000" dirty="0"/>
              <a:t> </a:t>
            </a:r>
            <a:r>
              <a:rPr lang="fr-FR" sz="2000" dirty="0" err="1"/>
              <a:t>at</a:t>
            </a:r>
            <a:r>
              <a:rPr lang="fr-FR" sz="2000" dirty="0"/>
              <a:t> local and national </a:t>
            </a:r>
            <a:r>
              <a:rPr lang="fr-FR" sz="2000" dirty="0" err="1"/>
              <a:t>level</a:t>
            </a:r>
            <a:r>
              <a:rPr lang="fr-FR" sz="2000" dirty="0"/>
              <a:t>;</a:t>
            </a:r>
          </a:p>
          <a:p>
            <a:pPr marL="0" indent="0">
              <a:buNone/>
            </a:pPr>
            <a:endParaRPr lang="en-GB" sz="2000" i="1" dirty="0">
              <a:solidFill>
                <a:schemeClr val="tx2">
                  <a:lumMod val="60000"/>
                  <a:lumOff val="40000"/>
                </a:schemeClr>
              </a:solidFill>
              <a:latin typeface="+mj-lt"/>
              <a:ea typeface="+mj-ea"/>
              <a:cs typeface="+mj-cs"/>
            </a:endParaRPr>
          </a:p>
        </p:txBody>
      </p:sp>
      <p:sp>
        <p:nvSpPr>
          <p:cNvPr id="15" name="Segnaposto contenuto 7"/>
          <p:cNvSpPr txBox="1">
            <a:spLocks/>
          </p:cNvSpPr>
          <p:nvPr/>
        </p:nvSpPr>
        <p:spPr>
          <a:xfrm>
            <a:off x="457200" y="3976240"/>
            <a:ext cx="7239000" cy="154099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it-IT" sz="2000" b="1" dirty="0" err="1" smtClean="0"/>
              <a:t>We</a:t>
            </a:r>
            <a:r>
              <a:rPr lang="it-IT" sz="2000" b="1" dirty="0" smtClean="0"/>
              <a:t> </a:t>
            </a:r>
            <a:r>
              <a:rPr lang="it-IT" sz="2000" b="1" dirty="0" err="1" smtClean="0"/>
              <a:t>offer</a:t>
            </a:r>
            <a:r>
              <a:rPr lang="it-IT" sz="2000" b="1" dirty="0" smtClean="0"/>
              <a:t> Counseling and </a:t>
            </a:r>
            <a:r>
              <a:rPr lang="it-IT" sz="2000" b="1" dirty="0" err="1" smtClean="0"/>
              <a:t>Coaching</a:t>
            </a:r>
            <a:r>
              <a:rPr lang="it-IT" sz="2000" b="1" dirty="0" smtClean="0"/>
              <a:t> </a:t>
            </a:r>
            <a:r>
              <a:rPr lang="it-IT" sz="2000" b="1" dirty="0" err="1" smtClean="0"/>
              <a:t>services</a:t>
            </a:r>
            <a:r>
              <a:rPr lang="it-IT" sz="2000" b="1" dirty="0" smtClean="0"/>
              <a:t>:</a:t>
            </a:r>
            <a:endParaRPr lang="it-IT" sz="2000" b="1"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000" dirty="0"/>
              <a:t>1st</a:t>
            </a:r>
            <a:r>
              <a:rPr lang="it-IT" sz="2000" dirty="0"/>
              <a:t>  </a:t>
            </a:r>
            <a:r>
              <a:rPr lang="it-IT" sz="2000" dirty="0" err="1"/>
              <a:t>step</a:t>
            </a:r>
            <a:r>
              <a:rPr lang="it-IT" sz="2000" dirty="0"/>
              <a:t>: </a:t>
            </a:r>
            <a:r>
              <a:rPr lang="it-IT" sz="2000" dirty="0" err="1"/>
              <a:t>Interviews</a:t>
            </a:r>
            <a:r>
              <a:rPr lang="it-IT" sz="2000" dirty="0"/>
              <a:t> </a:t>
            </a:r>
            <a:r>
              <a:rPr lang="it-IT" sz="2000" dirty="0" err="1"/>
              <a:t>by</a:t>
            </a:r>
            <a:r>
              <a:rPr lang="it-IT" sz="2000" dirty="0"/>
              <a:t> </a:t>
            </a:r>
            <a:r>
              <a:rPr lang="it-IT" sz="2000" dirty="0" err="1"/>
              <a:t>our</a:t>
            </a:r>
            <a:r>
              <a:rPr lang="it-IT" sz="2000" dirty="0"/>
              <a:t> </a:t>
            </a:r>
            <a:r>
              <a:rPr lang="it-IT" sz="2000" dirty="0" err="1"/>
              <a:t>guidance</a:t>
            </a:r>
            <a:r>
              <a:rPr lang="it-IT" sz="2000" dirty="0"/>
              <a:t> </a:t>
            </a:r>
            <a:r>
              <a:rPr lang="it-IT" sz="2000" dirty="0" err="1"/>
              <a:t>counselors</a:t>
            </a:r>
            <a:r>
              <a:rPr lang="it-IT" sz="2000" dirty="0"/>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000" dirty="0"/>
              <a:t>2nd</a:t>
            </a:r>
            <a:r>
              <a:rPr lang="it-IT" sz="2000" dirty="0"/>
              <a:t>  </a:t>
            </a:r>
            <a:r>
              <a:rPr lang="it-IT" sz="2000" dirty="0" err="1"/>
              <a:t>step</a:t>
            </a:r>
            <a:r>
              <a:rPr lang="it-IT" sz="2000" dirty="0"/>
              <a:t>: </a:t>
            </a:r>
            <a:r>
              <a:rPr lang="it-IT" sz="2000" dirty="0" err="1"/>
              <a:t>Submission</a:t>
            </a:r>
            <a:r>
              <a:rPr lang="it-IT" sz="2000" dirty="0"/>
              <a:t> </a:t>
            </a:r>
            <a:r>
              <a:rPr lang="it-IT" sz="2000" dirty="0" err="1"/>
              <a:t>of</a:t>
            </a:r>
            <a:r>
              <a:rPr lang="it-IT" sz="2000" dirty="0"/>
              <a:t> </a:t>
            </a:r>
            <a:r>
              <a:rPr lang="it-IT" sz="2000" dirty="0" err="1" smtClean="0"/>
              <a:t>tests</a:t>
            </a:r>
            <a:r>
              <a:rPr lang="it-IT" sz="2000" dirty="0" smtClean="0"/>
              <a:t> </a:t>
            </a:r>
            <a:r>
              <a:rPr lang="it-IT" sz="2000" dirty="0" err="1" smtClean="0"/>
              <a:t>like</a:t>
            </a:r>
            <a:r>
              <a:rPr lang="it-IT" sz="2000" dirty="0" smtClean="0"/>
              <a:t> </a:t>
            </a:r>
            <a:r>
              <a:rPr lang="it-IT" sz="2000" dirty="0" err="1" smtClean="0"/>
              <a:t>Holland</a:t>
            </a:r>
            <a:r>
              <a:rPr lang="it-IT" sz="2000" dirty="0" smtClean="0"/>
              <a:t> Test, Big </a:t>
            </a:r>
            <a:r>
              <a:rPr lang="it-IT" sz="2000" dirty="0" err="1" smtClean="0"/>
              <a:t>Five</a:t>
            </a:r>
            <a:r>
              <a:rPr lang="it-IT" sz="2000" dirty="0" smtClean="0"/>
              <a:t> Test or a </a:t>
            </a:r>
            <a:r>
              <a:rPr lang="it-IT" sz="2000" dirty="0" err="1" smtClean="0"/>
              <a:t>specific</a:t>
            </a:r>
            <a:r>
              <a:rPr lang="it-IT" sz="2000" dirty="0" smtClean="0"/>
              <a:t> </a:t>
            </a:r>
            <a:r>
              <a:rPr lang="it-IT" sz="2000" dirty="0" err="1" smtClean="0"/>
              <a:t>platform</a:t>
            </a:r>
            <a:r>
              <a:rPr lang="it-IT" sz="2000" dirty="0" smtClean="0"/>
              <a:t> </a:t>
            </a:r>
            <a:r>
              <a:rPr lang="it-IT" sz="2000" dirty="0" err="1" smtClean="0"/>
              <a:t>called</a:t>
            </a:r>
            <a:r>
              <a:rPr lang="it-IT" sz="2000" dirty="0" smtClean="0"/>
              <a:t> “</a:t>
            </a:r>
            <a:r>
              <a:rPr lang="it-IT" sz="2000" dirty="0" err="1" smtClean="0"/>
              <a:t>SOR.PREN.DO</a:t>
            </a:r>
            <a:r>
              <a:rPr lang="it-IT" sz="2000" dirty="0" smtClean="0"/>
              <a:t>”.</a:t>
            </a:r>
            <a:endParaRPr lang="it-IT" sz="2000" dirty="0"/>
          </a:p>
        </p:txBody>
      </p:sp>
    </p:spTree>
    <p:extLst>
      <p:ext uri="{BB962C8B-B14F-4D97-AF65-F5344CB8AC3E}">
        <p14:creationId xmlns:p14="http://schemas.microsoft.com/office/powerpoint/2010/main" val="1476375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686800" cy="427038"/>
          </a:xfrm>
        </p:spPr>
        <p:txBody>
          <a:bodyPr>
            <a:noAutofit/>
          </a:bodyPr>
          <a:lstStyle/>
          <a:p>
            <a:r>
              <a:rPr lang="it-IT" sz="2800" b="1" dirty="0">
                <a:solidFill>
                  <a:schemeClr val="tx2">
                    <a:lumMod val="60000"/>
                    <a:lumOff val="40000"/>
                  </a:schemeClr>
                </a:solidFill>
              </a:rPr>
              <a:t>HOLLAND TEST</a:t>
            </a:r>
            <a:endParaRPr lang="en-GB" sz="2800" b="1" dirty="0">
              <a:solidFill>
                <a:schemeClr val="tx2">
                  <a:lumMod val="60000"/>
                  <a:lumOff val="40000"/>
                </a:schemeClr>
              </a:solidFill>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0" name="Inhaltsplatzhalter 2"/>
          <p:cNvSpPr>
            <a:spLocks noGrp="1"/>
          </p:cNvSpPr>
          <p:nvPr>
            <p:ph idx="1"/>
          </p:nvPr>
        </p:nvSpPr>
        <p:spPr>
          <a:xfrm>
            <a:off x="457200" y="1600200"/>
            <a:ext cx="8229600" cy="4648200"/>
          </a:xfrm>
        </p:spPr>
        <p:txBody>
          <a:bodyPr>
            <a:normAutofit/>
          </a:bodyPr>
          <a:lstStyle/>
          <a:p>
            <a:pPr marL="0" indent="0" algn="just">
              <a:buNone/>
            </a:pPr>
            <a:r>
              <a:rPr lang="en-GB" sz="2400" dirty="0">
                <a:solidFill>
                  <a:schemeClr val="tx2">
                    <a:lumMod val="60000"/>
                    <a:lumOff val="40000"/>
                  </a:schemeClr>
                </a:solidFill>
                <a:latin typeface="+mj-lt"/>
                <a:ea typeface="+mj-ea"/>
                <a:cs typeface="+mj-cs"/>
              </a:rPr>
              <a:t/>
            </a:r>
            <a:br>
              <a:rPr lang="en-GB" sz="2400" dirty="0">
                <a:solidFill>
                  <a:schemeClr val="tx2">
                    <a:lumMod val="60000"/>
                    <a:lumOff val="40000"/>
                  </a:schemeClr>
                </a:solidFill>
                <a:latin typeface="+mj-lt"/>
                <a:ea typeface="+mj-ea"/>
                <a:cs typeface="+mj-cs"/>
              </a:rPr>
            </a:br>
            <a:r>
              <a:rPr lang="en-US" sz="2000" dirty="0"/>
              <a:t>Holland Codes are among the most popular models used for career tests today. Holland argued that </a:t>
            </a:r>
            <a:r>
              <a:rPr lang="en-US" sz="2000" i="1" dirty="0"/>
              <a:t>the choice of a vocation is an expression of personality</a:t>
            </a:r>
            <a:r>
              <a:rPr lang="en-US" sz="2000" dirty="0"/>
              <a:t>. There are </a:t>
            </a:r>
            <a:r>
              <a:rPr lang="en-US" sz="2000" dirty="0">
                <a:hlinkClick r:id="rId4" tooltip="Investigative personality type"/>
              </a:rPr>
              <a:t>six personality types </a:t>
            </a:r>
            <a:r>
              <a:rPr lang="en-US" sz="2000" dirty="0"/>
              <a:t>in Holland's model and most people will fit into a few of the </a:t>
            </a:r>
            <a:r>
              <a:rPr lang="en-US" sz="2000" dirty="0" smtClean="0"/>
              <a:t>categories:</a:t>
            </a:r>
          </a:p>
          <a:p>
            <a:pPr marL="0" indent="0" algn="just">
              <a:buNone/>
            </a:pPr>
            <a:r>
              <a:rPr lang="en-US" sz="2000" dirty="0" smtClean="0">
                <a:hlinkClick r:id="rId5" tooltip="Realistic personality type"/>
              </a:rPr>
              <a:t>Realistic</a:t>
            </a:r>
            <a:r>
              <a:rPr lang="en-US" sz="2000" dirty="0" smtClean="0"/>
              <a:t>, </a:t>
            </a:r>
            <a:r>
              <a:rPr lang="en-US" sz="2000" dirty="0" smtClean="0">
                <a:hlinkClick r:id="rId4" tooltip="Investigative personality type"/>
              </a:rPr>
              <a:t>Investigative</a:t>
            </a:r>
            <a:r>
              <a:rPr lang="en-US" sz="2000" dirty="0" smtClean="0"/>
              <a:t>, </a:t>
            </a:r>
            <a:r>
              <a:rPr lang="en-US" sz="2000" dirty="0" smtClean="0">
                <a:hlinkClick r:id="rId6" tooltip="Artistic personality type"/>
              </a:rPr>
              <a:t>Artistic</a:t>
            </a:r>
            <a:r>
              <a:rPr lang="en-US" sz="2000" dirty="0" smtClean="0"/>
              <a:t>, </a:t>
            </a:r>
            <a:r>
              <a:rPr lang="en-US" sz="2000" dirty="0" smtClean="0">
                <a:hlinkClick r:id="rId7" tooltip="Social personality type"/>
              </a:rPr>
              <a:t>Social</a:t>
            </a:r>
            <a:r>
              <a:rPr lang="en-US" sz="2000" dirty="0" smtClean="0"/>
              <a:t>, </a:t>
            </a:r>
            <a:r>
              <a:rPr lang="en-US" sz="2000" dirty="0" smtClean="0">
                <a:hlinkClick r:id="rId8" tooltip="Enterprising personality type"/>
              </a:rPr>
              <a:t>Enterprising</a:t>
            </a:r>
            <a:r>
              <a:rPr lang="en-US" sz="2000" dirty="0" smtClean="0"/>
              <a:t>, </a:t>
            </a:r>
            <a:r>
              <a:rPr lang="en-US" sz="2000" dirty="0" smtClean="0">
                <a:hlinkClick r:id="rId9" tooltip="Conventional personality type"/>
              </a:rPr>
              <a:t>Conventional</a:t>
            </a:r>
            <a:r>
              <a:rPr lang="en-US" sz="2000" dirty="0" smtClean="0"/>
              <a:t>.</a:t>
            </a:r>
            <a:endParaRPr lang="en-US" sz="2000" dirty="0"/>
          </a:p>
          <a:p>
            <a:pPr>
              <a:buNone/>
            </a:pPr>
            <a:endParaRPr lang="it-IT" sz="2000" dirty="0"/>
          </a:p>
          <a:p>
            <a:pPr marL="0" indent="0">
              <a:buNone/>
            </a:pPr>
            <a:endParaRPr lang="en-GB" sz="2000" i="1" dirty="0">
              <a:solidFill>
                <a:schemeClr val="tx2">
                  <a:lumMod val="60000"/>
                  <a:lumOff val="40000"/>
                </a:schemeClr>
              </a:solidFill>
              <a:latin typeface="+mj-lt"/>
              <a:ea typeface="+mj-ea"/>
              <a:cs typeface="+mj-cs"/>
            </a:endParaRPr>
          </a:p>
          <a:p>
            <a:pPr marL="0" indent="0">
              <a:buNone/>
            </a:pPr>
            <a:endParaRPr lang="en-GB" sz="2000" i="1" dirty="0">
              <a:solidFill>
                <a:schemeClr val="tx2">
                  <a:lumMod val="60000"/>
                  <a:lumOff val="40000"/>
                </a:schemeClr>
              </a:solidFill>
              <a:latin typeface="+mj-lt"/>
              <a:ea typeface="+mj-ea"/>
              <a:cs typeface="+mj-cs"/>
            </a:endParaRPr>
          </a:p>
          <a:p>
            <a:pPr marL="0" indent="0">
              <a:buNone/>
            </a:pPr>
            <a:endParaRPr lang="en-GB" sz="2000" i="1" dirty="0">
              <a:solidFill>
                <a:schemeClr val="tx2">
                  <a:lumMod val="60000"/>
                  <a:lumOff val="40000"/>
                </a:schemeClr>
              </a:solidFill>
              <a:latin typeface="+mj-lt"/>
              <a:ea typeface="+mj-ea"/>
              <a:cs typeface="+mj-cs"/>
            </a:endParaRPr>
          </a:p>
          <a:p>
            <a:pPr marL="0" indent="0">
              <a:buNone/>
            </a:pPr>
            <a:endParaRPr lang="en-GB" sz="2000" i="1" dirty="0">
              <a:solidFill>
                <a:schemeClr val="tx2">
                  <a:lumMod val="60000"/>
                  <a:lumOff val="40000"/>
                </a:schemeClr>
              </a:solidFill>
              <a:latin typeface="+mj-lt"/>
              <a:ea typeface="+mj-ea"/>
              <a:cs typeface="+mj-cs"/>
            </a:endParaRPr>
          </a:p>
          <a:p>
            <a:pPr marL="0" indent="0">
              <a:buNone/>
            </a:pPr>
            <a:endParaRPr lang="en-GB" sz="2000" i="1" dirty="0">
              <a:solidFill>
                <a:schemeClr val="tx2">
                  <a:lumMod val="60000"/>
                  <a:lumOff val="40000"/>
                </a:schemeClr>
              </a:solidFill>
              <a:latin typeface="+mj-lt"/>
              <a:ea typeface="+mj-ea"/>
              <a:cs typeface="+mj-cs"/>
            </a:endParaRPr>
          </a:p>
        </p:txBody>
      </p:sp>
      <p:pic>
        <p:nvPicPr>
          <p:cNvPr id="11" name="Picture 2" descr="C:\Users\pc\Desktop\IMMAGINI\business-analizza-il-concetto-di-idea_1421-226.jpg"/>
          <p:cNvPicPr>
            <a:picLocks noChangeAspect="1" noChangeArrowheads="1"/>
          </p:cNvPicPr>
          <p:nvPr/>
        </p:nvPicPr>
        <p:blipFill>
          <a:blip r:embed="rId10" cstate="print"/>
          <a:srcRect/>
          <a:stretch>
            <a:fillRect/>
          </a:stretch>
        </p:blipFill>
        <p:spPr bwMode="auto">
          <a:xfrm>
            <a:off x="5143504" y="4000504"/>
            <a:ext cx="2448272" cy="1630878"/>
          </a:xfrm>
          <a:prstGeom prst="rect">
            <a:avLst/>
          </a:prstGeom>
          <a:noFill/>
        </p:spPr>
      </p:pic>
    </p:spTree>
    <p:extLst>
      <p:ext uri="{BB962C8B-B14F-4D97-AF65-F5344CB8AC3E}">
        <p14:creationId xmlns:p14="http://schemas.microsoft.com/office/powerpoint/2010/main" val="4173458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Inhaltsplatzhalter 2"/>
          <p:cNvSpPr txBox="1">
            <a:spLocks/>
          </p:cNvSpPr>
          <p:nvPr/>
        </p:nvSpPr>
        <p:spPr>
          <a:xfrm>
            <a:off x="609600" y="1600200"/>
            <a:ext cx="8229600" cy="502920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p:txBody>
      </p:sp>
      <p:sp>
        <p:nvSpPr>
          <p:cNvPr id="2" name="Title 1"/>
          <p:cNvSpPr>
            <a:spLocks noGrp="1"/>
          </p:cNvSpPr>
          <p:nvPr>
            <p:ph type="title"/>
          </p:nvPr>
        </p:nvSpPr>
        <p:spPr>
          <a:xfrm>
            <a:off x="228600" y="1066800"/>
            <a:ext cx="8686800" cy="427038"/>
          </a:xfrm>
        </p:spPr>
        <p:txBody>
          <a:bodyPr>
            <a:noAutofit/>
          </a:bodyPr>
          <a:lstStyle/>
          <a:p>
            <a:r>
              <a:rPr lang="fr-FR" sz="2800" b="1" dirty="0">
                <a:solidFill>
                  <a:schemeClr val="tx2">
                    <a:lumMod val="60000"/>
                    <a:lumOff val="40000"/>
                  </a:schemeClr>
                </a:solidFill>
              </a:rPr>
              <a:t>Services for </a:t>
            </a:r>
            <a:r>
              <a:rPr lang="fr-FR" sz="2800" b="1" dirty="0" err="1">
                <a:solidFill>
                  <a:schemeClr val="tx2">
                    <a:lumMod val="60000"/>
                    <a:lumOff val="40000"/>
                  </a:schemeClr>
                </a:solidFill>
              </a:rPr>
              <a:t>students</a:t>
            </a:r>
            <a:endParaRPr lang="en-GB" sz="2800" b="1" dirty="0">
              <a:solidFill>
                <a:schemeClr val="tx2">
                  <a:lumMod val="60000"/>
                  <a:lumOff val="40000"/>
                </a:schemeClr>
              </a:solidFill>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pic>
        <p:nvPicPr>
          <p:cNvPr id="22" name="Immagine 21"/>
          <p:cNvPicPr>
            <a:picLocks noChangeAspect="1"/>
          </p:cNvPicPr>
          <p:nvPr/>
        </p:nvPicPr>
        <p:blipFill>
          <a:blip r:embed="rId4" cstate="print"/>
          <a:srcRect/>
          <a:stretch>
            <a:fillRect/>
          </a:stretch>
        </p:blipFill>
        <p:spPr bwMode="auto">
          <a:xfrm>
            <a:off x="304800" y="1828800"/>
            <a:ext cx="4394886" cy="4567790"/>
          </a:xfrm>
          <a:prstGeom prst="rect">
            <a:avLst/>
          </a:prstGeom>
          <a:noFill/>
          <a:ln w="9525">
            <a:noFill/>
            <a:miter lim="800000"/>
            <a:headEnd/>
            <a:tailEnd/>
          </a:ln>
        </p:spPr>
      </p:pic>
      <p:sp>
        <p:nvSpPr>
          <p:cNvPr id="23" name="Segnaposto contenuto 4"/>
          <p:cNvSpPr>
            <a:spLocks noGrp="1"/>
          </p:cNvSpPr>
          <p:nvPr>
            <p:ph idx="1"/>
          </p:nvPr>
        </p:nvSpPr>
        <p:spPr>
          <a:xfrm>
            <a:off x="5029200" y="2133600"/>
            <a:ext cx="3906092" cy="4223472"/>
          </a:xfrm>
        </p:spPr>
        <p:txBody>
          <a:bodyPr>
            <a:noAutofit/>
          </a:bodyPr>
          <a:lstStyle/>
          <a:p>
            <a:r>
              <a:rPr lang="en-US" dirty="0" smtClean="0"/>
              <a:t>This test is a very useful guidance tool. It </a:t>
            </a:r>
            <a:r>
              <a:rPr lang="en-US" dirty="0"/>
              <a:t>allows  interests and abilities matching </a:t>
            </a:r>
            <a:r>
              <a:rPr lang="en-US" dirty="0" smtClean="0"/>
              <a:t>in order to choose the right way for employability.</a:t>
            </a:r>
            <a:endParaRPr lang="en-US" dirty="0"/>
          </a:p>
        </p:txBody>
      </p:sp>
    </p:spTree>
    <p:extLst>
      <p:ext uri="{BB962C8B-B14F-4D97-AF65-F5344CB8AC3E}">
        <p14:creationId xmlns:p14="http://schemas.microsoft.com/office/powerpoint/2010/main" val="171161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Inhaltsplatzhalter 2"/>
          <p:cNvSpPr txBox="1">
            <a:spLocks/>
          </p:cNvSpPr>
          <p:nvPr/>
        </p:nvSpPr>
        <p:spPr>
          <a:xfrm>
            <a:off x="609600" y="1600200"/>
            <a:ext cx="8229600" cy="502920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p:txBody>
      </p:sp>
      <p:sp>
        <p:nvSpPr>
          <p:cNvPr id="2" name="Title 1"/>
          <p:cNvSpPr>
            <a:spLocks noGrp="1"/>
          </p:cNvSpPr>
          <p:nvPr>
            <p:ph type="title"/>
          </p:nvPr>
        </p:nvSpPr>
        <p:spPr>
          <a:xfrm>
            <a:off x="0" y="1066800"/>
            <a:ext cx="8686800" cy="427038"/>
          </a:xfrm>
        </p:spPr>
        <p:txBody>
          <a:bodyPr>
            <a:noAutofit/>
          </a:bodyPr>
          <a:lstStyle/>
          <a:p>
            <a:r>
              <a:rPr lang="it-IT" sz="2800" b="1" dirty="0" err="1">
                <a:solidFill>
                  <a:schemeClr val="tx2">
                    <a:lumMod val="60000"/>
                    <a:lumOff val="40000"/>
                  </a:schemeClr>
                </a:solidFill>
              </a:rPr>
              <a:t>Guidance</a:t>
            </a:r>
            <a:r>
              <a:rPr lang="it-IT" sz="2800" b="1" dirty="0">
                <a:solidFill>
                  <a:schemeClr val="tx2">
                    <a:lumMod val="60000"/>
                    <a:lumOff val="40000"/>
                  </a:schemeClr>
                </a:solidFill>
              </a:rPr>
              <a:t> </a:t>
            </a:r>
            <a:r>
              <a:rPr lang="it-IT" sz="2800" b="1" dirty="0" err="1" smtClean="0">
                <a:solidFill>
                  <a:schemeClr val="tx2">
                    <a:lumMod val="60000"/>
                    <a:lumOff val="40000"/>
                  </a:schemeClr>
                </a:solidFill>
              </a:rPr>
              <a:t>Events</a:t>
            </a:r>
            <a:r>
              <a:rPr lang="it-IT" sz="2800" b="1" dirty="0" smtClean="0">
                <a:solidFill>
                  <a:schemeClr val="tx2">
                    <a:lumMod val="60000"/>
                    <a:lumOff val="40000"/>
                  </a:schemeClr>
                </a:solidFill>
              </a:rPr>
              <a:t> </a:t>
            </a:r>
            <a:r>
              <a:rPr lang="it-IT" sz="2800" b="1" dirty="0" err="1">
                <a:solidFill>
                  <a:schemeClr val="tx2">
                    <a:lumMod val="60000"/>
                    <a:lumOff val="40000"/>
                  </a:schemeClr>
                </a:solidFill>
              </a:rPr>
              <a:t>with</a:t>
            </a:r>
            <a:r>
              <a:rPr lang="it-IT" sz="2800" b="1" dirty="0">
                <a:solidFill>
                  <a:schemeClr val="tx2">
                    <a:lumMod val="60000"/>
                    <a:lumOff val="40000"/>
                  </a:schemeClr>
                </a:solidFill>
              </a:rPr>
              <a:t> </a:t>
            </a:r>
            <a:r>
              <a:rPr lang="it-IT" sz="2800" b="1" dirty="0" err="1">
                <a:solidFill>
                  <a:schemeClr val="tx2">
                    <a:lumMod val="60000"/>
                    <a:lumOff val="40000"/>
                  </a:schemeClr>
                </a:solidFill>
              </a:rPr>
              <a:t>Secondary</a:t>
            </a:r>
            <a:r>
              <a:rPr lang="it-IT" sz="2800" b="1" dirty="0">
                <a:solidFill>
                  <a:schemeClr val="tx2">
                    <a:lumMod val="60000"/>
                    <a:lumOff val="40000"/>
                  </a:schemeClr>
                </a:solidFill>
              </a:rPr>
              <a:t> </a:t>
            </a:r>
            <a:r>
              <a:rPr lang="it-IT" sz="2800" b="1" dirty="0" err="1">
                <a:solidFill>
                  <a:schemeClr val="tx2">
                    <a:lumMod val="60000"/>
                    <a:lumOff val="40000"/>
                  </a:schemeClr>
                </a:solidFill>
              </a:rPr>
              <a:t>Schools</a:t>
            </a:r>
            <a:endParaRPr lang="en-GB" sz="2800" b="1" dirty="0">
              <a:solidFill>
                <a:schemeClr val="tx2">
                  <a:lumMod val="60000"/>
                  <a:lumOff val="40000"/>
                </a:schemeClr>
              </a:solidFill>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Segnaposto contenuto 10"/>
          <p:cNvSpPr>
            <a:spLocks noGrp="1"/>
          </p:cNvSpPr>
          <p:nvPr>
            <p:ph idx="1"/>
          </p:nvPr>
        </p:nvSpPr>
        <p:spPr>
          <a:xfrm>
            <a:off x="5715000" y="1828800"/>
            <a:ext cx="3048000" cy="4648200"/>
          </a:xfrm>
        </p:spPr>
        <p:txBody>
          <a:bodyPr>
            <a:normAutofit/>
          </a:bodyPr>
          <a:lstStyle/>
          <a:p>
            <a:pPr algn="just"/>
            <a:r>
              <a:rPr lang="en-US" sz="2400" dirty="0"/>
              <a:t>Future students orientation </a:t>
            </a:r>
            <a:r>
              <a:rPr lang="en-US" sz="2400" b="1" dirty="0"/>
              <a:t>aims </a:t>
            </a:r>
            <a:r>
              <a:rPr lang="en-US" sz="2400" dirty="0"/>
              <a:t>at helping high school students in their choice and promoting the image of University of Messina and its courses.</a:t>
            </a:r>
          </a:p>
        </p:txBody>
      </p:sp>
      <p:pic>
        <p:nvPicPr>
          <p:cNvPr id="14" name="Picture 2" descr="Risultati immagini per international skills meeting messina"/>
          <p:cNvPicPr>
            <a:picLocks noChangeAspect="1" noChangeArrowheads="1"/>
          </p:cNvPicPr>
          <p:nvPr/>
        </p:nvPicPr>
        <p:blipFill>
          <a:blip r:embed="rId4" cstate="print"/>
          <a:srcRect/>
          <a:stretch>
            <a:fillRect/>
          </a:stretch>
        </p:blipFill>
        <p:spPr bwMode="auto">
          <a:xfrm>
            <a:off x="179512" y="1905000"/>
            <a:ext cx="5168388" cy="469235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1161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Inhaltsplatzhalter 2"/>
          <p:cNvSpPr txBox="1">
            <a:spLocks/>
          </p:cNvSpPr>
          <p:nvPr/>
        </p:nvSpPr>
        <p:spPr>
          <a:xfrm>
            <a:off x="609600" y="1600200"/>
            <a:ext cx="8229600" cy="502920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p:txBody>
      </p:sp>
      <p:sp>
        <p:nvSpPr>
          <p:cNvPr id="2" name="Title 1"/>
          <p:cNvSpPr>
            <a:spLocks noGrp="1"/>
          </p:cNvSpPr>
          <p:nvPr>
            <p:ph type="title"/>
          </p:nvPr>
        </p:nvSpPr>
        <p:spPr>
          <a:xfrm>
            <a:off x="228600" y="1066800"/>
            <a:ext cx="8686800" cy="427038"/>
          </a:xfrm>
        </p:spPr>
        <p:txBody>
          <a:bodyPr>
            <a:noAutofit/>
          </a:bodyPr>
          <a:lstStyle/>
          <a:p>
            <a:r>
              <a:rPr lang="it-IT" sz="2800" b="1" dirty="0" err="1">
                <a:solidFill>
                  <a:schemeClr val="tx2">
                    <a:lumMod val="60000"/>
                    <a:lumOff val="40000"/>
                  </a:schemeClr>
                </a:solidFill>
              </a:rPr>
              <a:t>Student</a:t>
            </a:r>
            <a:r>
              <a:rPr lang="it-IT" sz="2800" b="1" dirty="0">
                <a:solidFill>
                  <a:schemeClr val="tx2">
                    <a:lumMod val="60000"/>
                    <a:lumOff val="40000"/>
                  </a:schemeClr>
                </a:solidFill>
              </a:rPr>
              <a:t> training </a:t>
            </a:r>
            <a:r>
              <a:rPr lang="it-IT" sz="2800" b="1" dirty="0" err="1">
                <a:solidFill>
                  <a:schemeClr val="tx2">
                    <a:lumMod val="60000"/>
                    <a:lumOff val="40000"/>
                  </a:schemeClr>
                </a:solidFill>
              </a:rPr>
              <a:t>periods</a:t>
            </a:r>
            <a:r>
              <a:rPr lang="it-IT" sz="2800" b="1" dirty="0">
                <a:solidFill>
                  <a:schemeClr val="tx2">
                    <a:lumMod val="60000"/>
                    <a:lumOff val="40000"/>
                  </a:schemeClr>
                </a:solidFill>
              </a:rPr>
              <a:t> in </a:t>
            </a:r>
            <a:r>
              <a:rPr lang="it-IT" sz="2800" b="1" dirty="0" err="1">
                <a:solidFill>
                  <a:schemeClr val="tx2">
                    <a:lumMod val="60000"/>
                    <a:lumOff val="40000"/>
                  </a:schemeClr>
                </a:solidFill>
              </a:rPr>
              <a:t>companies</a:t>
            </a:r>
            <a:endParaRPr lang="en-GB" sz="2800" b="1" dirty="0">
              <a:solidFill>
                <a:schemeClr val="tx2">
                  <a:lumMod val="60000"/>
                  <a:lumOff val="40000"/>
                </a:schemeClr>
              </a:solidFill>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Segnaposto contenuto 10"/>
          <p:cNvSpPr>
            <a:spLocks noGrp="1"/>
          </p:cNvSpPr>
          <p:nvPr>
            <p:ph idx="1"/>
          </p:nvPr>
        </p:nvSpPr>
        <p:spPr>
          <a:xfrm>
            <a:off x="304800" y="1866900"/>
            <a:ext cx="5257800" cy="3124200"/>
          </a:xfrm>
        </p:spPr>
        <p:txBody>
          <a:bodyPr>
            <a:normAutofit/>
          </a:bodyPr>
          <a:lstStyle/>
          <a:p>
            <a:pPr algn="just">
              <a:buNone/>
            </a:pPr>
            <a:r>
              <a:rPr lang="en-US" sz="2400" dirty="0"/>
              <a:t>	Our University offers specific training periods to  students attending different degree courses in all academic fields: Sciences, Social Sciences, Engineering, Veterinary medicine, and so on</a:t>
            </a:r>
            <a:r>
              <a:rPr lang="en-US" sz="2400" dirty="0" smtClean="0"/>
              <a:t>.</a:t>
            </a:r>
          </a:p>
          <a:p>
            <a:pPr indent="15875" algn="just">
              <a:buNone/>
            </a:pPr>
            <a:r>
              <a:rPr lang="en-US" sz="2400" dirty="0" smtClean="0"/>
              <a:t>We promote </a:t>
            </a:r>
            <a:r>
              <a:rPr lang="en-US" sz="2400" dirty="0" smtClean="0"/>
              <a:t>internships </a:t>
            </a:r>
            <a:r>
              <a:rPr lang="en-US" sz="2400" dirty="0" smtClean="0"/>
              <a:t>for post graduates, in Italy and abroad .</a:t>
            </a:r>
            <a:endParaRPr lang="en-US" sz="2400" dirty="0"/>
          </a:p>
          <a:p>
            <a:endParaRPr lang="it-IT" dirty="0"/>
          </a:p>
        </p:txBody>
      </p:sp>
      <p:pic>
        <p:nvPicPr>
          <p:cNvPr id="14" name="Picture 4" descr="Fit e sportiva giovane donna in esecuzione su sfondo bianco."/>
          <p:cNvPicPr>
            <a:picLocks noChangeAspect="1" noChangeArrowheads="1"/>
          </p:cNvPicPr>
          <p:nvPr/>
        </p:nvPicPr>
        <p:blipFill>
          <a:blip r:embed="rId4" cstate="print"/>
          <a:srcRect/>
          <a:stretch>
            <a:fillRect/>
          </a:stretch>
        </p:blipFill>
        <p:spPr bwMode="auto">
          <a:xfrm>
            <a:off x="5791200" y="1828800"/>
            <a:ext cx="2401937" cy="3831704"/>
          </a:xfrm>
          <a:prstGeom prst="rect">
            <a:avLst/>
          </a:prstGeom>
          <a:ln>
            <a:noFill/>
          </a:ln>
          <a:effectLst>
            <a:softEdge rad="112500"/>
          </a:effectLst>
        </p:spPr>
      </p:pic>
    </p:spTree>
    <p:extLst>
      <p:ext uri="{BB962C8B-B14F-4D97-AF65-F5344CB8AC3E}">
        <p14:creationId xmlns:p14="http://schemas.microsoft.com/office/powerpoint/2010/main" val="171161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Inhaltsplatzhalter 2"/>
          <p:cNvSpPr txBox="1">
            <a:spLocks/>
          </p:cNvSpPr>
          <p:nvPr/>
        </p:nvSpPr>
        <p:spPr>
          <a:xfrm>
            <a:off x="609600" y="1712167"/>
            <a:ext cx="8229600" cy="430912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a:p>
            <a:pPr marL="0" indent="0">
              <a:buFont typeface="Arial" pitchFamily="34" charset="0"/>
              <a:buNone/>
            </a:pPr>
            <a:endParaRPr lang="en-GB" sz="2000" i="1" dirty="0">
              <a:solidFill>
                <a:schemeClr val="tx2">
                  <a:lumMod val="60000"/>
                  <a:lumOff val="40000"/>
                </a:schemeClr>
              </a:solidFill>
              <a:latin typeface="+mj-lt"/>
              <a:ea typeface="+mj-ea"/>
              <a:cs typeface="+mj-cs"/>
            </a:endParaRPr>
          </a:p>
        </p:txBody>
      </p:sp>
      <p:sp>
        <p:nvSpPr>
          <p:cNvPr id="2" name="Title 1"/>
          <p:cNvSpPr>
            <a:spLocks noGrp="1"/>
          </p:cNvSpPr>
          <p:nvPr>
            <p:ph type="title"/>
          </p:nvPr>
        </p:nvSpPr>
        <p:spPr>
          <a:xfrm>
            <a:off x="228600" y="1066800"/>
            <a:ext cx="8686800" cy="427038"/>
          </a:xfrm>
        </p:spPr>
        <p:txBody>
          <a:bodyPr>
            <a:noAutofit/>
          </a:bodyPr>
          <a:lstStyle/>
          <a:p>
            <a:r>
              <a:rPr lang="it-IT" sz="2800" b="1" dirty="0" err="1" smtClean="0">
                <a:solidFill>
                  <a:schemeClr val="tx2">
                    <a:lumMod val="60000"/>
                    <a:lumOff val="40000"/>
                  </a:schemeClr>
                </a:solidFill>
              </a:rPr>
              <a:t>Guidance</a:t>
            </a:r>
            <a:r>
              <a:rPr lang="it-IT" sz="2800" b="1" dirty="0" smtClean="0">
                <a:solidFill>
                  <a:schemeClr val="tx2">
                    <a:lumMod val="60000"/>
                    <a:lumOff val="40000"/>
                  </a:schemeClr>
                </a:solidFill>
              </a:rPr>
              <a:t> </a:t>
            </a:r>
            <a:r>
              <a:rPr lang="it-IT" sz="2800" b="1" dirty="0" err="1" smtClean="0">
                <a:solidFill>
                  <a:schemeClr val="tx2">
                    <a:lumMod val="60000"/>
                    <a:lumOff val="40000"/>
                  </a:schemeClr>
                </a:solidFill>
              </a:rPr>
              <a:t>Laboratory</a:t>
            </a:r>
            <a:endParaRPr lang="en-GB" sz="2800" b="1" dirty="0">
              <a:solidFill>
                <a:schemeClr val="tx2">
                  <a:lumMod val="60000"/>
                  <a:lumOff val="40000"/>
                </a:schemeClr>
              </a:solidFill>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9</a:t>
            </a:fld>
            <a:endParaRPr lang="en-US"/>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Segnaposto contenuto 10"/>
          <p:cNvSpPr>
            <a:spLocks noGrp="1"/>
          </p:cNvSpPr>
          <p:nvPr>
            <p:ph idx="1"/>
          </p:nvPr>
        </p:nvSpPr>
        <p:spPr>
          <a:xfrm>
            <a:off x="457200" y="1711349"/>
            <a:ext cx="8229600" cy="4525963"/>
          </a:xfrm>
        </p:spPr>
        <p:txBody>
          <a:bodyPr>
            <a:normAutofit/>
          </a:bodyPr>
          <a:lstStyle/>
          <a:p>
            <a:pPr marL="0" indent="0" algn="just">
              <a:buNone/>
            </a:pPr>
            <a:r>
              <a:rPr lang="it-IT" sz="2800" dirty="0" smtClean="0"/>
              <a:t>The </a:t>
            </a:r>
            <a:r>
              <a:rPr lang="it-IT" sz="2800" dirty="0"/>
              <a:t>COP </a:t>
            </a:r>
            <a:r>
              <a:rPr lang="en-US" sz="2800" dirty="0"/>
              <a:t>organizes</a:t>
            </a:r>
            <a:r>
              <a:rPr lang="it-IT" sz="2800" dirty="0"/>
              <a:t> </a:t>
            </a:r>
            <a:r>
              <a:rPr lang="it-IT" sz="2800" dirty="0" err="1"/>
              <a:t>many</a:t>
            </a:r>
            <a:r>
              <a:rPr lang="it-IT" sz="2800" dirty="0"/>
              <a:t> </a:t>
            </a:r>
            <a:r>
              <a:rPr lang="it-IT" sz="2800" dirty="0" err="1"/>
              <a:t>guidance</a:t>
            </a:r>
            <a:r>
              <a:rPr lang="it-IT" sz="2800" dirty="0"/>
              <a:t> </a:t>
            </a:r>
            <a:r>
              <a:rPr lang="it-IT" sz="2800" dirty="0" err="1"/>
              <a:t>laboratories</a:t>
            </a:r>
            <a:r>
              <a:rPr lang="it-IT" sz="2800" dirty="0"/>
              <a:t>  open </a:t>
            </a:r>
            <a:r>
              <a:rPr lang="it-IT" sz="2800" dirty="0" err="1"/>
              <a:t>to</a:t>
            </a:r>
            <a:r>
              <a:rPr lang="it-IT" sz="2800" dirty="0"/>
              <a:t> </a:t>
            </a:r>
            <a:r>
              <a:rPr lang="it-IT" sz="2800" dirty="0" err="1"/>
              <a:t>students</a:t>
            </a:r>
            <a:r>
              <a:rPr lang="it-IT" sz="2800" dirty="0"/>
              <a:t> </a:t>
            </a:r>
            <a:r>
              <a:rPr lang="it-IT" sz="2800" dirty="0" smtClean="0"/>
              <a:t>or </a:t>
            </a:r>
            <a:r>
              <a:rPr lang="it-IT" sz="2800" dirty="0" err="1" smtClean="0"/>
              <a:t>to</a:t>
            </a:r>
            <a:r>
              <a:rPr lang="it-IT" sz="2800" dirty="0" smtClean="0"/>
              <a:t> </a:t>
            </a:r>
            <a:r>
              <a:rPr lang="it-IT" sz="2800" dirty="0" err="1" smtClean="0"/>
              <a:t>graduates</a:t>
            </a:r>
            <a:r>
              <a:rPr lang="it-IT" sz="2800" dirty="0" smtClean="0"/>
              <a:t> </a:t>
            </a:r>
            <a:r>
              <a:rPr lang="it-IT" sz="2800" dirty="0" err="1" smtClean="0"/>
              <a:t>who</a:t>
            </a:r>
            <a:r>
              <a:rPr lang="it-IT" sz="2800" dirty="0" smtClean="0"/>
              <a:t> are </a:t>
            </a:r>
            <a:r>
              <a:rPr lang="it-IT" sz="2800" dirty="0" err="1" smtClean="0"/>
              <a:t>looking</a:t>
            </a:r>
            <a:r>
              <a:rPr lang="it-IT" sz="2800" dirty="0" smtClean="0"/>
              <a:t> </a:t>
            </a:r>
            <a:r>
              <a:rPr lang="it-IT" sz="2800" dirty="0" err="1" smtClean="0"/>
              <a:t>for</a:t>
            </a:r>
            <a:r>
              <a:rPr lang="it-IT" sz="2800" dirty="0" smtClean="0"/>
              <a:t> a job. </a:t>
            </a:r>
            <a:endParaRPr lang="it-IT" sz="2800" dirty="0"/>
          </a:p>
          <a:p>
            <a:pPr marL="0" indent="0">
              <a:buNone/>
            </a:pPr>
            <a:r>
              <a:rPr lang="it-IT" sz="2800" dirty="0" err="1"/>
              <a:t>Laboratories</a:t>
            </a:r>
            <a:r>
              <a:rPr lang="it-IT" sz="2800" dirty="0"/>
              <a:t>  </a:t>
            </a:r>
            <a:r>
              <a:rPr lang="it-IT" sz="2800" dirty="0" err="1"/>
              <a:t>aim</a:t>
            </a:r>
            <a:r>
              <a:rPr lang="it-IT" sz="2800" dirty="0"/>
              <a:t> at </a:t>
            </a:r>
            <a:r>
              <a:rPr lang="en-US" sz="2800" dirty="0"/>
              <a:t>strengthening</a:t>
            </a:r>
            <a:r>
              <a:rPr lang="it-IT" sz="2800" dirty="0"/>
              <a:t>:</a:t>
            </a:r>
          </a:p>
          <a:p>
            <a:pPr marL="514350" indent="-514350">
              <a:buFont typeface="+mj-lt"/>
              <a:buAutoNum type="arabicPeriod"/>
            </a:pPr>
            <a:r>
              <a:rPr lang="en-US" sz="2800" dirty="0" smtClean="0"/>
              <a:t>Learning </a:t>
            </a:r>
            <a:r>
              <a:rPr lang="en-US" sz="2800" dirty="0"/>
              <a:t>methods and soft skills;</a:t>
            </a:r>
          </a:p>
          <a:p>
            <a:pPr marL="514350" indent="-514350" algn="just">
              <a:buFont typeface="+mj-lt"/>
              <a:buAutoNum type="arabicPeriod"/>
            </a:pPr>
            <a:r>
              <a:rPr lang="en-US" sz="2800" dirty="0"/>
              <a:t>Scientific knowledge and linguistic </a:t>
            </a:r>
            <a:r>
              <a:rPr lang="en-US" sz="2800" dirty="0" smtClean="0"/>
              <a:t>skills </a:t>
            </a:r>
            <a:r>
              <a:rPr lang="en-US" sz="2800" dirty="0"/>
              <a:t>to access university courses with restricted </a:t>
            </a:r>
            <a:r>
              <a:rPr lang="en-US" sz="2800" dirty="0" smtClean="0"/>
              <a:t>access;</a:t>
            </a:r>
          </a:p>
          <a:p>
            <a:pPr marL="514350" indent="-514350" algn="just">
              <a:buFont typeface="+mj-lt"/>
              <a:buAutoNum type="arabicPeriod"/>
            </a:pPr>
            <a:r>
              <a:rPr lang="en-US" sz="2800" dirty="0" smtClean="0"/>
              <a:t>Employability Laboratory like how to write a CV and a letter of presentation, how to manage an job interview, etc. </a:t>
            </a:r>
          </a:p>
          <a:p>
            <a:pPr marL="514350" indent="-514350" algn="just">
              <a:buFont typeface="+mj-lt"/>
              <a:buAutoNum type="arabicPeriod"/>
            </a:pPr>
            <a:endParaRPr lang="en-US" sz="2800" dirty="0"/>
          </a:p>
          <a:p>
            <a:pPr marL="0" indent="0" algn="just">
              <a:buNone/>
            </a:pPr>
            <a:endParaRPr lang="it-IT" sz="2800" dirty="0"/>
          </a:p>
        </p:txBody>
      </p:sp>
    </p:spTree>
    <p:extLst>
      <p:ext uri="{BB962C8B-B14F-4D97-AF65-F5344CB8AC3E}">
        <p14:creationId xmlns:p14="http://schemas.microsoft.com/office/powerpoint/2010/main" val="171161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664</Words>
  <Application>Microsoft Office PowerPoint</Application>
  <PresentationFormat>Presentazione su schermo (4:3)</PresentationFormat>
  <Paragraphs>107</Paragraphs>
  <Slides>13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Arial</vt:lpstr>
      <vt:lpstr>Book Antiqua</vt:lpstr>
      <vt:lpstr>Calibri</vt:lpstr>
      <vt:lpstr>Times New Roman</vt:lpstr>
      <vt:lpstr>Office Theme</vt:lpstr>
      <vt:lpstr>Development of master curricula for natural disasters risk management in Western Balkan countries</vt:lpstr>
      <vt:lpstr>C.O.P. CENTRO ORIENTAMENTO E PLACEMENT SERVICES </vt:lpstr>
      <vt:lpstr>Choosing means to consciously build one's way  </vt:lpstr>
      <vt:lpstr>Orientation for future students and for enrolled students: what we do for our students?</vt:lpstr>
      <vt:lpstr>HOLLAND TEST</vt:lpstr>
      <vt:lpstr>Services for students</vt:lpstr>
      <vt:lpstr>Guidance Events with Secondary Schools</vt:lpstr>
      <vt:lpstr>Student training periods in companies</vt:lpstr>
      <vt:lpstr>Guidance Laboratory</vt:lpstr>
      <vt:lpstr>Presentazione standard di PowerPoint</vt:lpstr>
      <vt:lpstr> Placement and Career Services</vt:lpstr>
      <vt:lpstr> Partnerships</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master curricula for natural disasters risk management in Western Balkan countries</dc:title>
  <dc:creator>Milan</dc:creator>
  <cp:lastModifiedBy>Giuseppe</cp:lastModifiedBy>
  <cp:revision>139</cp:revision>
  <dcterms:created xsi:type="dcterms:W3CDTF">2006-08-16T00:00:00Z</dcterms:created>
  <dcterms:modified xsi:type="dcterms:W3CDTF">2019-03-20T12:51:47Z</dcterms:modified>
</cp:coreProperties>
</file>